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1"/>
  </p:notesMasterIdLst>
  <p:sldIdLst>
    <p:sldId id="256" r:id="rId3"/>
    <p:sldId id="320" r:id="rId4"/>
    <p:sldId id="257" r:id="rId5"/>
    <p:sldId id="292" r:id="rId6"/>
    <p:sldId id="269" r:id="rId7"/>
    <p:sldId id="262" r:id="rId8"/>
    <p:sldId id="261" r:id="rId9"/>
    <p:sldId id="357" r:id="rId10"/>
  </p:sldIdLst>
  <p:sldSz cx="24377650" cy="13716000"/>
  <p:notesSz cx="6858000" cy="9144000"/>
  <p:embeddedFontLst>
    <p:embeddedFont>
      <p:font typeface="Montserrat" panose="02010600030101010101" charset="0"/>
      <p:regular r:id="rId12"/>
      <p:bold r:id="rId13"/>
    </p:embeddedFont>
    <p:embeddedFont>
      <p:font typeface="Lato" panose="02010600030101010101" charset="0"/>
      <p:regular r:id="rId14"/>
    </p:embeddedFont>
    <p:embeddedFont>
      <p:font typeface="微软雅黑 Light" panose="020B0502040204020203" pitchFamily="34" charset="-122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AEA2B0-16F8-42A5-81C4-F566372FB005}" styleName="Table_0">
    <a:wholeTbl>
      <a:tcTxStyle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2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3" name="Shape 1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Shape 3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2" name="Shape 3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-5400000">
            <a:off x="22733267" y="767871"/>
            <a:ext cx="521206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22587451" y="7698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-5400000">
            <a:off x="22199862" y="666379"/>
            <a:ext cx="521100" cy="52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054051" y="6682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 panose="020005050000000200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19947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 rtl="0">
              <a:spcBef>
                <a:spcPts val="0"/>
              </a:spcBef>
              <a:buFont typeface="Arial" panose="020B0604020202020204"/>
              <a:buNone/>
              <a:defRPr sz="1800"/>
            </a:lvl2pPr>
            <a:lvl3pPr lvl="2" indent="0" rtl="0">
              <a:spcBef>
                <a:spcPts val="0"/>
              </a:spcBef>
              <a:buFont typeface="Arial" panose="020B0604020202020204"/>
              <a:buNone/>
              <a:defRPr sz="1800"/>
            </a:lvl3pPr>
            <a:lvl4pPr lvl="3" indent="0" rtl="0">
              <a:spcBef>
                <a:spcPts val="0"/>
              </a:spcBef>
              <a:buFont typeface="Arial" panose="020B0604020202020204"/>
              <a:buNone/>
              <a:defRPr sz="1800"/>
            </a:lvl4pPr>
            <a:lvl5pPr lvl="4" indent="0" rtl="0">
              <a:spcBef>
                <a:spcPts val="0"/>
              </a:spcBef>
              <a:buFont typeface="Arial" panose="020B0604020202020204"/>
              <a:buNone/>
              <a:defRPr sz="1800"/>
            </a:lvl5pPr>
            <a:lvl6pPr lvl="5" indent="0" rtl="0">
              <a:spcBef>
                <a:spcPts val="0"/>
              </a:spcBef>
              <a:buFont typeface="Arial" panose="020B0604020202020204"/>
              <a:buNone/>
              <a:defRPr sz="1800"/>
            </a:lvl6pPr>
            <a:lvl7pPr lvl="6" indent="0" rtl="0">
              <a:spcBef>
                <a:spcPts val="0"/>
              </a:spcBef>
              <a:buFont typeface="Arial" panose="020B0604020202020204"/>
              <a:buNone/>
              <a:defRPr sz="1800"/>
            </a:lvl7pPr>
            <a:lvl8pPr lvl="7" indent="0" rtl="0">
              <a:spcBef>
                <a:spcPts val="0"/>
              </a:spcBef>
              <a:buFont typeface="Arial" panose="020B0604020202020204"/>
              <a:buNone/>
              <a:defRPr sz="1800"/>
            </a:lvl8pPr>
            <a:lvl9pPr lvl="8" indent="0" rtl="0">
              <a:spcBef>
                <a:spcPts val="0"/>
              </a:spcBef>
              <a:buFont typeface="Arial" panose="020B0604020202020204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audio" Target="../media/media1.wav"/><Relationship Id="rId11" Type="http://schemas.openxmlformats.org/officeDocument/2006/relationships/image" Target="../media/image3.png"/><Relationship Id="rId5" Type="http://schemas.microsoft.com/office/2007/relationships/media" Target="../media/media1.wav"/><Relationship Id="rId10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38100" y="38100"/>
            <a:ext cx="24415749" cy="13716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2"/>
            </p:custDataLst>
          </p:nvPr>
        </p:nvPicPr>
        <p:blipFill rotWithShape="1">
          <a:blip r:embed="rId10"/>
          <a:srcRect t="7223" b="7222"/>
          <a:stretch>
            <a:fillRect/>
          </a:stretch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3"/>
            </p:custDataLst>
          </p:nvPr>
        </p:nvSpPr>
        <p:spPr>
          <a:xfrm>
            <a:off x="-45849" y="76200"/>
            <a:ext cx="24377649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4"/>
            </p:custDataLst>
          </p:nvPr>
        </p:nvGrpSpPr>
        <p:grpSpPr>
          <a:xfrm>
            <a:off x="7033033" y="6529930"/>
            <a:ext cx="10387780" cy="2654316"/>
            <a:chOff x="5807560" y="6529091"/>
            <a:chExt cx="12844433" cy="3282049"/>
          </a:xfrm>
        </p:grpSpPr>
        <p:sp>
          <p:nvSpPr>
            <p:cNvPr id="28" name="Shape 28"/>
            <p:cNvSpPr txBox="1"/>
            <p:nvPr/>
          </p:nvSpPr>
          <p:spPr>
            <a:xfrm>
              <a:off x="5807560" y="7071079"/>
              <a:ext cx="12844433" cy="274006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6600" b="0" i="0" u="none" strike="noStrike" cap="none" dirty="0" smtClean="0">
                  <a:solidFill>
                    <a:srgbClr val="0E0E0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Montserrat" panose="02000505000000020004"/>
                  <a:sym typeface="Montserrat" panose="02000505000000020004"/>
                </a:rPr>
                <a:t>基于</a:t>
              </a:r>
              <a:r>
                <a:rPr lang="en-US" altLang="zh-CN" sz="60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WIFI</a:t>
              </a:r>
              <a:r>
                <a:rPr lang="zh-CN" altLang="en-US" sz="6600" b="0" i="0" u="none" strike="noStrike" cap="none" dirty="0" smtClean="0">
                  <a:solidFill>
                    <a:srgbClr val="0E0E0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Montserrat" panose="02000505000000020004"/>
                  <a:sym typeface="Montserrat" panose="02000505000000020004"/>
                </a:rPr>
                <a:t>探针的商业数据</a:t>
              </a:r>
              <a:endParaRPr lang="en-US" altLang="zh-CN" sz="6600" b="0" i="0" u="none" strike="noStrike" cap="none" dirty="0" smtClean="0">
                <a:solidFill>
                  <a:srgbClr val="0E0E0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6600" b="0" i="0" u="none" strike="noStrike" cap="none" dirty="0" smtClean="0">
                  <a:solidFill>
                    <a:srgbClr val="0E0E0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Montserrat" panose="02000505000000020004"/>
                  <a:sym typeface="Montserrat" panose="02000505000000020004"/>
                </a:rPr>
                <a:t>分析系统</a:t>
              </a:r>
              <a:endParaRPr lang="en-US" sz="6600" b="0" i="0" u="none" strike="noStrike" cap="none" dirty="0">
                <a:solidFill>
                  <a:srgbClr val="0E0E0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8898653" y="6529091"/>
              <a:ext cx="6662249" cy="4186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T     H     I     S         I     S</a:t>
              </a:r>
            </a:p>
          </p:txBody>
        </p:sp>
      </p:grpSp>
      <p:pic>
        <p:nvPicPr>
          <p:cNvPr id="2" name="PA_AudioMachine - Breath and Lif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864974" y="-4137180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262" y="3804618"/>
            <a:ext cx="2675426" cy="2675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/>
          <p:nvPr/>
        </p:nvSpPr>
        <p:spPr>
          <a:xfrm>
            <a:off x="1657025" y="5043184"/>
            <a:ext cx="3724487" cy="790688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客流分析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6" name="Shape 1256"/>
          <p:cNvSpPr txBox="1"/>
          <p:nvPr/>
        </p:nvSpPr>
        <p:spPr>
          <a:xfrm>
            <a:off x="1657025" y="5859696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跳出率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深访率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驻店率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入店人数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离开人数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来往人数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停留人数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7" name="Shape 1257"/>
          <p:cNvSpPr txBox="1"/>
          <p:nvPr/>
        </p:nvSpPr>
        <p:spPr>
          <a:xfrm>
            <a:off x="5939779" y="5027999"/>
            <a:ext cx="3724487" cy="780049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活跃度分析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58" name="Shape 1258"/>
          <p:cNvSpPr txBox="1"/>
          <p:nvPr/>
        </p:nvSpPr>
        <p:spPr>
          <a:xfrm>
            <a:off x="5939779" y="5833872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睡眠活跃度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低活跃度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中活跃度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高活跃度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7" name="Shape 1267"/>
          <p:cNvSpPr txBox="1"/>
          <p:nvPr/>
        </p:nvSpPr>
        <p:spPr>
          <a:xfrm>
            <a:off x="8206871" y="1390005"/>
            <a:ext cx="7992894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统计分析项目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8" name="Shape 1268"/>
          <p:cNvSpPr txBox="1"/>
          <p:nvPr/>
        </p:nvSpPr>
        <p:spPr>
          <a:xfrm>
            <a:off x="9516185" y="929867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Font typeface="Arial" panose="020B0604020202020204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 T A T I S T I C     </a:t>
            </a: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</a:t>
            </a: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O N T E N T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255"/>
          <p:cNvSpPr txBox="1"/>
          <p:nvPr/>
        </p:nvSpPr>
        <p:spPr>
          <a:xfrm>
            <a:off x="10222533" y="5043184"/>
            <a:ext cx="3724487" cy="790688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新老顾客统计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8" name="Shape 1256"/>
          <p:cNvSpPr txBox="1"/>
          <p:nvPr/>
        </p:nvSpPr>
        <p:spPr>
          <a:xfrm>
            <a:off x="10222533" y="5859696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新顾客数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老顾客数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" name="Shape 1257"/>
          <p:cNvSpPr txBox="1"/>
          <p:nvPr/>
        </p:nvSpPr>
        <p:spPr>
          <a:xfrm>
            <a:off x="14505287" y="5040911"/>
            <a:ext cx="3724487" cy="780049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驻店时长统计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" name="Shape 1258"/>
          <p:cNvSpPr txBox="1"/>
          <p:nvPr/>
        </p:nvSpPr>
        <p:spPr>
          <a:xfrm>
            <a:off x="14505287" y="5846784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分钟时段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小时时段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" name="Shape 1255"/>
          <p:cNvSpPr txBox="1"/>
          <p:nvPr/>
        </p:nvSpPr>
        <p:spPr>
          <a:xfrm>
            <a:off x="18788041" y="5017360"/>
            <a:ext cx="3724487" cy="790688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43825" tIns="121900" rIns="243825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zh-CN" altLang="en-US" sz="2700" b="1" dirty="0" smtClea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来访周期统计</a:t>
            </a:r>
            <a:endParaRPr lang="en-US" sz="2700" b="1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" name="Shape 1256"/>
          <p:cNvSpPr txBox="1"/>
          <p:nvPr/>
        </p:nvSpPr>
        <p:spPr>
          <a:xfrm>
            <a:off x="18788041" y="5833872"/>
            <a:ext cx="3724487" cy="519746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65750" tIns="210300" rIns="365750" bIns="121900" anchor="ctr" anchorCtr="0">
            <a:noAutofit/>
          </a:bodyPr>
          <a:lstStyle/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分钟时段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小时时段</a:t>
            </a:r>
            <a:endParaRPr lang="en-US" altLang="zh-CN" sz="24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79000"/>
              </a:lnSpc>
              <a:spcBef>
                <a:spcPts val="0"/>
              </a:spcBef>
              <a:buSzPct val="25000"/>
              <a:buNone/>
            </a:pPr>
            <a:r>
              <a:rPr lang="zh-CN" altLang="en-US" sz="24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天数时段</a:t>
            </a:r>
            <a:endParaRPr lang="en-US" sz="2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90252" y="3581160"/>
            <a:ext cx="1618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记录用户的线下行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为轨迹，把握门店的客流情况，精准监控客流质量</a:t>
            </a:r>
            <a:r>
              <a:rPr lang="zh-CN" altLang="en-US" sz="3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，展示</a:t>
            </a:r>
            <a:r>
              <a:rPr lang="zh-CN" altLang="en-US" sz="3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客流转化情况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896112" y="6220178"/>
            <a:ext cx="4559738" cy="2121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0" i="0" u="none" strike="noStrike" cap="none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系统架构</a:t>
            </a:r>
            <a:endParaRPr lang="en-US" sz="6600" b="0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1382141" y="5741751"/>
            <a:ext cx="3880288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 Y S T E M    A R C H I T E C T U R E</a:t>
            </a:r>
            <a:endParaRPr lang="en-US" sz="1600" b="0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17" y="426856"/>
            <a:ext cx="17792756" cy="12447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/>
        </p:nvSpPr>
        <p:spPr>
          <a:xfrm rot="-5400000">
            <a:off x="25419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2" name="Shape 712"/>
          <p:cNvSpPr/>
          <p:nvPr/>
        </p:nvSpPr>
        <p:spPr>
          <a:xfrm rot="-5400000">
            <a:off x="64655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3" name="Shape 713"/>
          <p:cNvSpPr/>
          <p:nvPr/>
        </p:nvSpPr>
        <p:spPr>
          <a:xfrm rot="-5400000">
            <a:off x="103891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4" name="Shape 714"/>
          <p:cNvSpPr/>
          <p:nvPr/>
        </p:nvSpPr>
        <p:spPr>
          <a:xfrm rot="-5400000">
            <a:off x="14312702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5" name="Shape 715"/>
          <p:cNvSpPr/>
          <p:nvPr/>
        </p:nvSpPr>
        <p:spPr>
          <a:xfrm rot="-5400000">
            <a:off x="18236302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7444671" y="1965741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</a:t>
            </a:r>
            <a:r>
              <a:rPr lang="en-US" altLang="zh-CN" sz="66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adoop</a:t>
            </a:r>
            <a:r>
              <a:rPr lang="zh-CN" altLang="en-US" sz="66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计算流程</a:t>
            </a:r>
            <a:endParaRPr lang="en-US" sz="6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9516185" y="1505604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L G O R I T H M     I N T R O D U C T I O N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8" name="Shape 718"/>
          <p:cNvSpPr txBox="1"/>
          <p:nvPr/>
        </p:nvSpPr>
        <p:spPr>
          <a:xfrm>
            <a:off x="4269530" y="3227486"/>
            <a:ext cx="15775523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adoop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集群执行以下任务：合并小文件，执行</a:t>
            </a:r>
            <a:r>
              <a:rPr lang="en-US" altLang="zh-CN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MapReduce</a:t>
            </a:r>
            <a:r>
              <a:rPr lang="zh-CN" altLang="en-US" sz="28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，清除临时文件，清除过期统计数据</a:t>
            </a:r>
            <a:endParaRPr lang="en-US" sz="28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9" name="Shape 719"/>
          <p:cNvSpPr txBox="1"/>
          <p:nvPr/>
        </p:nvSpPr>
        <p:spPr>
          <a:xfrm>
            <a:off x="3347744" y="9101250"/>
            <a:ext cx="203773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ONE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2542752" y="9845759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合并小文件</a:t>
            </a:r>
            <a:endParaRPr lang="en-US" altLang="zh-CN" sz="2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清空</a:t>
            </a:r>
            <a:r>
              <a:rPr lang="en-US" altLang="zh-CN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HDFS</a:t>
            </a: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文件夹</a:t>
            </a:r>
            <a:endParaRPr lang="en-US" sz="2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1" name="Shape 721"/>
          <p:cNvSpPr txBox="1"/>
          <p:nvPr/>
        </p:nvSpPr>
        <p:spPr>
          <a:xfrm>
            <a:off x="7274300" y="9101250"/>
            <a:ext cx="209704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TWO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6498964" y="9845759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第一次</a:t>
            </a:r>
            <a:r>
              <a:rPr lang="en-US" altLang="zh-CN" sz="2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MapReduce</a:t>
            </a: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按</a:t>
            </a:r>
            <a:r>
              <a:rPr lang="en-US" altLang="zh-CN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MAC</a:t>
            </a: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地址分类探针数据</a:t>
            </a:r>
            <a:endParaRPr lang="en-US" sz="2200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按照时间对数据进行排序</a:t>
            </a:r>
            <a:endParaRPr lang="en-US" altLang="zh-CN" sz="2200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存入</a:t>
            </a:r>
            <a:r>
              <a:rPr lang="en-US" altLang="zh-CN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HDFS</a:t>
            </a: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临时文件夹</a:t>
            </a:r>
            <a:r>
              <a:rPr 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endParaRPr lang="en-US" sz="2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3" name="Shape 723"/>
          <p:cNvSpPr txBox="1"/>
          <p:nvPr/>
        </p:nvSpPr>
        <p:spPr>
          <a:xfrm>
            <a:off x="11050174" y="9101250"/>
            <a:ext cx="2457724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THREE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10455175" y="9845759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第二次</a:t>
            </a:r>
            <a:r>
              <a:rPr lang="en-US" altLang="zh-CN" sz="2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MapReduce</a:t>
            </a:r>
            <a:endParaRPr lang="en-US" sz="2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根据已经排序的用户数据</a:t>
            </a:r>
            <a:endParaRPr lang="en-US" sz="2200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统计数据时间轴出现密度</a:t>
            </a:r>
            <a:endParaRPr lang="en-US" altLang="zh-CN" sz="2200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根据单个用户数据统计</a:t>
            </a:r>
            <a:r>
              <a:rPr 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endParaRPr lang="en-US" sz="2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15104165" y="9101250"/>
            <a:ext cx="226215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FOUR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14261654" y="9845759"/>
            <a:ext cx="3956211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归并</a:t>
            </a:r>
            <a:endParaRPr lang="en-US" sz="2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分时间段归并新老客户、流量</a:t>
            </a:r>
            <a:r>
              <a:rPr 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endParaRPr lang="en-US" sz="2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分时间长短归并回访周期、入店时长</a:t>
            </a:r>
            <a:r>
              <a:rPr 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endParaRPr lang="en-US" sz="2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19155756" y="9101250"/>
            <a:ext cx="207140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FIVE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18367596" y="9845759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b="1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存储</a:t>
            </a:r>
            <a:endParaRPr lang="en-US" altLang="zh-CN" sz="2200" b="1" dirty="0" smtClean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将统计存储存储回</a:t>
            </a:r>
            <a:r>
              <a:rPr lang="en-US" altLang="zh-CN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HDFS</a:t>
            </a:r>
            <a:r>
              <a:rPr lang="zh-CN" altLang="en-US" sz="2200" dirty="0" smtClean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文件系统</a:t>
            </a:r>
            <a:endParaRPr lang="en-US" sz="22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6" name="Shape 4099"/>
          <p:cNvSpPr/>
          <p:nvPr/>
        </p:nvSpPr>
        <p:spPr>
          <a:xfrm>
            <a:off x="3796106" y="6153728"/>
            <a:ext cx="946847" cy="9468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522" y="0"/>
                  <a:pt x="115838" y="305"/>
                  <a:pt x="115344" y="800"/>
                </a:cubicBezTo>
                <a:lnTo>
                  <a:pt x="70911" y="45233"/>
                </a:lnTo>
                <a:lnTo>
                  <a:pt x="70911" y="13638"/>
                </a:lnTo>
                <a:cubicBezTo>
                  <a:pt x="70911" y="12133"/>
                  <a:pt x="69688" y="10911"/>
                  <a:pt x="68183" y="10911"/>
                </a:cubicBezTo>
                <a:cubicBezTo>
                  <a:pt x="66677" y="10911"/>
                  <a:pt x="65455" y="12133"/>
                  <a:pt x="65455" y="13638"/>
                </a:cubicBezTo>
                <a:lnTo>
                  <a:pt x="65455" y="51816"/>
                </a:lnTo>
                <a:cubicBezTo>
                  <a:pt x="65455" y="53327"/>
                  <a:pt x="66677" y="54544"/>
                  <a:pt x="68183" y="54544"/>
                </a:cubicBezTo>
                <a:lnTo>
                  <a:pt x="106361" y="54544"/>
                </a:lnTo>
                <a:cubicBezTo>
                  <a:pt x="107866" y="54544"/>
                  <a:pt x="109088" y="53327"/>
                  <a:pt x="109088" y="51816"/>
                </a:cubicBezTo>
                <a:cubicBezTo>
                  <a:pt x="109088" y="50311"/>
                  <a:pt x="107866" y="49088"/>
                  <a:pt x="106361" y="49088"/>
                </a:cubicBezTo>
                <a:lnTo>
                  <a:pt x="74766" y="49088"/>
                </a:lnTo>
                <a:lnTo>
                  <a:pt x="119200" y="4655"/>
                </a:lnTo>
                <a:cubicBezTo>
                  <a:pt x="119694" y="4166"/>
                  <a:pt x="120000" y="3483"/>
                  <a:pt x="120000" y="2727"/>
                </a:cubicBezTo>
                <a:moveTo>
                  <a:pt x="51816" y="65455"/>
                </a:moveTo>
                <a:lnTo>
                  <a:pt x="13638" y="65455"/>
                </a:lnTo>
                <a:cubicBezTo>
                  <a:pt x="12133" y="65455"/>
                  <a:pt x="10911" y="66677"/>
                  <a:pt x="10911" y="68183"/>
                </a:cubicBezTo>
                <a:cubicBezTo>
                  <a:pt x="10911" y="69688"/>
                  <a:pt x="12133" y="70911"/>
                  <a:pt x="13638" y="70911"/>
                </a:cubicBezTo>
                <a:lnTo>
                  <a:pt x="45233" y="70911"/>
                </a:lnTo>
                <a:lnTo>
                  <a:pt x="800" y="115344"/>
                </a:lnTo>
                <a:cubicBezTo>
                  <a:pt x="305" y="115838"/>
                  <a:pt x="0" y="11651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3477" y="120000"/>
                  <a:pt x="4161" y="119694"/>
                  <a:pt x="4655" y="119200"/>
                </a:cubicBezTo>
                <a:lnTo>
                  <a:pt x="49088" y="74766"/>
                </a:lnTo>
                <a:lnTo>
                  <a:pt x="49088" y="106361"/>
                </a:lnTo>
                <a:cubicBezTo>
                  <a:pt x="49088" y="107872"/>
                  <a:pt x="50311" y="109088"/>
                  <a:pt x="51816" y="109088"/>
                </a:cubicBezTo>
                <a:cubicBezTo>
                  <a:pt x="53322" y="109088"/>
                  <a:pt x="54544" y="107872"/>
                  <a:pt x="54544" y="106361"/>
                </a:cubicBezTo>
                <a:lnTo>
                  <a:pt x="54544" y="68183"/>
                </a:lnTo>
                <a:cubicBezTo>
                  <a:pt x="54544" y="66677"/>
                  <a:pt x="53322" y="65455"/>
                  <a:pt x="51816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33" y="5967886"/>
            <a:ext cx="1330339" cy="133033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733" y="5967886"/>
            <a:ext cx="1330339" cy="13303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84" y="5967886"/>
            <a:ext cx="1332188" cy="13321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744" y="5973958"/>
            <a:ext cx="1126617" cy="1126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预测算法：指数平滑法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R E D I C T  I O N    A L G O R I T H M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4309396"/>
            <a:ext cx="11208829" cy="571714"/>
            <a:chOff x="3276791" y="4309396"/>
            <a:chExt cx="11208829" cy="571714"/>
          </a:xfrm>
        </p:grpSpPr>
        <p:sp>
          <p:nvSpPr>
            <p:cNvPr id="279" name="Shape 279"/>
            <p:cNvSpPr txBox="1"/>
            <p:nvPr/>
          </p:nvSpPr>
          <p:spPr>
            <a:xfrm>
              <a:off x="4103021" y="4309396"/>
              <a:ext cx="10382599" cy="57171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buSzPct val="25000"/>
              </a:pPr>
              <a:r>
                <a:rPr lang="zh-CN" altLang="en-US" sz="3200" dirty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给定平滑系数，那么二次指数平滑的计算公式为：</a:t>
              </a:r>
              <a:endParaRPr lang="en-US" sz="32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3695891" y="7205471"/>
            <a:ext cx="5826317" cy="584774"/>
            <a:chOff x="3276791" y="4309396"/>
            <a:chExt cx="5826317" cy="584774"/>
          </a:xfrm>
        </p:grpSpPr>
        <p:sp>
          <p:nvSpPr>
            <p:cNvPr id="283" name="Shape 283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-US" sz="32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3695891" y="8946941"/>
            <a:ext cx="5826317" cy="584774"/>
            <a:chOff x="3276791" y="4309396"/>
            <a:chExt cx="5826317" cy="584774"/>
          </a:xfrm>
        </p:grpSpPr>
        <p:sp>
          <p:nvSpPr>
            <p:cNvPr id="287" name="Shape 287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zh-CN" altLang="en-US" sz="3200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其中</a:t>
              </a:r>
              <a:endParaRPr lang="en-US" sz="32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766" y="5227741"/>
            <a:ext cx="5050599" cy="16420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506150" y="7192410"/>
            <a:ext cx="83053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</a:rPr>
              <a:t>预测未来期的值的计算公式为：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438" y="7985684"/>
            <a:ext cx="3453940" cy="679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437" y="9685134"/>
            <a:ext cx="3453940" cy="6907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775" y="10717877"/>
            <a:ext cx="4541264" cy="12142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9857654" y="3536191"/>
            <a:ext cx="4607311" cy="4608512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321458" y="1390005"/>
            <a:ext cx="1376370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项目特色</a:t>
            </a:r>
            <a:endParaRPr lang="en-US" sz="6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9023346" y="9298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 E A T U R E S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3899347" y="9330591"/>
            <a:ext cx="4796139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规范的软件工程文档</a:t>
            </a:r>
            <a:endParaRPr lang="en-US" altLang="zh-CN" sz="20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完善的软件开发流程</a:t>
            </a:r>
            <a:endParaRPr lang="en-US" altLang="zh-CN" sz="20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先进的软件测试技术</a:t>
            </a:r>
            <a:endParaRPr lang="en-US" sz="20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796411" y="8598331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软件工程实践</a:t>
            </a:r>
            <a:endParaRPr lang="en-US" sz="32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9989666" y="9191071"/>
            <a:ext cx="4621604" cy="25200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</a:t>
            </a:r>
            <a:r>
              <a:rPr lang="en-US" altLang="zh-CN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pringBoot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</a:t>
            </a:r>
            <a:r>
              <a:rPr lang="en-US" altLang="zh-CN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wagger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</a:t>
            </a:r>
            <a:r>
              <a:rPr lang="en-US" altLang="zh-CN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adoop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altLang="zh-CN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React + Redux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altLang="zh-CN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JavaFX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endParaRPr lang="en-US" sz="20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9740425" y="8598331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新框架</a:t>
            </a:r>
            <a:endParaRPr lang="en-US" sz="32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15892471" y="9330591"/>
            <a:ext cx="4796139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探针管理客户端工具</a:t>
            </a:r>
            <a:endParaRPr lang="en-US" altLang="zh-CN" sz="20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实时监控功能</a:t>
            </a:r>
            <a:endParaRPr lang="en-US" altLang="zh-CN" sz="2000" dirty="0" smtClean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并发测试</a:t>
            </a:r>
            <a:endParaRPr lang="en-US" sz="20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15789533" y="8598331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非功能需求</a:t>
            </a:r>
            <a:endParaRPr lang="en-US" sz="32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7494418" y="4942141"/>
            <a:ext cx="1758228" cy="1759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892" y="5523271"/>
            <a:ext cx="1595124" cy="1595124"/>
          </a:xfrm>
          <a:prstGeom prst="rect">
            <a:avLst/>
          </a:prstGeom>
        </p:spPr>
      </p:pic>
      <p:sp>
        <p:nvSpPr>
          <p:cNvPr id="18" name="Shape 125"/>
          <p:cNvSpPr/>
          <p:nvPr/>
        </p:nvSpPr>
        <p:spPr>
          <a:xfrm>
            <a:off x="4471596" y="4495500"/>
            <a:ext cx="3649716" cy="3650667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748" y="4483871"/>
            <a:ext cx="3212354" cy="2884881"/>
          </a:xfrm>
          <a:prstGeom prst="rect">
            <a:avLst/>
          </a:prstGeom>
        </p:spPr>
      </p:pic>
      <p:sp>
        <p:nvSpPr>
          <p:cNvPr id="22" name="Shape 125"/>
          <p:cNvSpPr/>
          <p:nvPr/>
        </p:nvSpPr>
        <p:spPr>
          <a:xfrm>
            <a:off x="16462741" y="4495500"/>
            <a:ext cx="3649716" cy="3650667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227" y="5603086"/>
            <a:ext cx="1590743" cy="1590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31" grpId="0"/>
      <p:bldP spid="132" grpId="0"/>
      <p:bldP spid="133" grpId="0"/>
      <p:bldP spid="134" grpId="0"/>
      <p:bldP spid="135" grpId="0"/>
      <p:bldP spid="136" grpId="0"/>
      <p:bldP spid="138" grpId="0" animBg="1"/>
      <p:bldP spid="18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2749952" y="3870017"/>
            <a:ext cx="18877742" cy="7187350"/>
            <a:chOff x="2749952" y="3294803"/>
            <a:chExt cx="18877742" cy="7187350"/>
          </a:xfrm>
        </p:grpSpPr>
        <p:sp>
          <p:nvSpPr>
            <p:cNvPr id="103" name="Shape 103"/>
            <p:cNvSpPr txBox="1"/>
            <p:nvPr/>
          </p:nvSpPr>
          <p:spPr>
            <a:xfrm>
              <a:off x="2876952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前端界面自动更新最新的客流量，并以图标直接展示</a:t>
              </a:r>
              <a:endPara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2749952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实时客流监控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5" name="Shape 105"/>
            <p:cNvSpPr txBox="1"/>
            <p:nvPr/>
          </p:nvSpPr>
          <p:spPr>
            <a:xfrm>
              <a:off x="9725029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查看所有探针的运行状态和</a:t>
              </a:r>
              <a:r>
                <a:rPr lang="en-US" altLang="zh-CN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IP</a:t>
              </a: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地址，进入探针的管理控制台设置上传路径、设置开关、升级固件、设置接口等</a:t>
              </a:r>
              <a:endPara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9623429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客户端管理工具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16674706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使用负载均衡接收数据，探针数据上传可以接受</a:t>
              </a:r>
              <a:r>
                <a:rPr lang="en-US" altLang="zh-CN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1200+</a:t>
              </a: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并发</a:t>
              </a:r>
              <a:endPara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16573106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并发测试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2876952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使用</a:t>
              </a:r>
              <a:r>
                <a:rPr lang="en-US" altLang="zh-CN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Spring Security</a:t>
              </a: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管理接口权限，针对不同用户可以分配不同的接口访问权限</a:t>
              </a:r>
              <a:endPara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0" name="Shape 110"/>
            <p:cNvSpPr txBox="1"/>
            <p:nvPr/>
          </p:nvSpPr>
          <p:spPr>
            <a:xfrm>
              <a:off x="2749952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权限管理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9725029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前后端分离，提供</a:t>
              </a:r>
              <a:r>
                <a:rPr lang="en-US" altLang="zh-CN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RESTful</a:t>
              </a: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接口，形成完善的后端</a:t>
              </a:r>
              <a:r>
                <a:rPr lang="en-US" altLang="zh-CN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API</a:t>
              </a:r>
              <a:endPara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9623429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接口开放平台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16674706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所有后台服务都有</a:t>
              </a:r>
              <a:r>
                <a:rPr lang="en-US" altLang="zh-CN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logback+slf4j</a:t>
              </a: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日志系统，负载均衡心跳检测关联服务器运行</a:t>
              </a:r>
              <a:endParaRPr lang="en-US" altLang="zh-CN" sz="2000" dirty="0" smtClean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zh-CN" altLang="en-US" sz="2000" dirty="0" smtClean="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状态</a:t>
              </a:r>
              <a:endParaRPr lang="en-US" sz="2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16573106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3200" b="1" dirty="0" smtClean="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健康检测</a:t>
              </a:r>
              <a:endParaRPr lang="en-US" sz="32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820" y="2499167"/>
            <a:ext cx="1219370" cy="1219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038" y="2502278"/>
            <a:ext cx="1219370" cy="1219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811" y="2647462"/>
            <a:ext cx="3141053" cy="1071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36" y="7546583"/>
            <a:ext cx="1219370" cy="1219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637" y="7014042"/>
            <a:ext cx="2484171" cy="24841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24" y="7702308"/>
            <a:ext cx="1219370" cy="1219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Shape 3675"/>
          <p:cNvSpPr txBox="1"/>
          <p:nvPr/>
        </p:nvSpPr>
        <p:spPr>
          <a:xfrm>
            <a:off x="4621337" y="2885841"/>
            <a:ext cx="15110395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联系我们</a:t>
            </a:r>
            <a:endParaRPr lang="en-US" sz="6600" b="1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76" name="Shape 3676"/>
          <p:cNvSpPr txBox="1"/>
          <p:nvPr/>
        </p:nvSpPr>
        <p:spPr>
          <a:xfrm>
            <a:off x="6967606" y="4539364"/>
            <a:ext cx="10366237" cy="3754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200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我们是一个有梦想、敢挑战、做实事的学生团队</a:t>
            </a:r>
            <a:endParaRPr lang="en-US" altLang="zh-CN" sz="3200" dirty="0" smtClean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endParaRPr sz="320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CODING FAIRY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南京大学软件学院</a:t>
            </a:r>
            <a:endParaRPr lang="en-US" sz="280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77" name="Shape 3677"/>
          <p:cNvSpPr txBox="1"/>
          <p:nvPr/>
        </p:nvSpPr>
        <p:spPr>
          <a:xfrm>
            <a:off x="4728892" y="10670027"/>
            <a:ext cx="3265638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TEL</a:t>
            </a:r>
            <a:endParaRPr lang="en-US" sz="320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78" name="Shape 3678"/>
          <p:cNvSpPr txBox="1"/>
          <p:nvPr/>
        </p:nvSpPr>
        <p:spPr>
          <a:xfrm>
            <a:off x="4173225" y="11302893"/>
            <a:ext cx="4376944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18795859216</a:t>
            </a:r>
            <a:endParaRPr lang="en-US" sz="240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79" name="Shape 3679"/>
          <p:cNvSpPr txBox="1"/>
          <p:nvPr/>
        </p:nvSpPr>
        <p:spPr>
          <a:xfrm>
            <a:off x="10495589" y="10561364"/>
            <a:ext cx="3467615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EMAIL</a:t>
            </a:r>
            <a:endParaRPr lang="en-US" sz="320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81" name="Shape 3681"/>
          <p:cNvSpPr txBox="1"/>
          <p:nvPr/>
        </p:nvSpPr>
        <p:spPr>
          <a:xfrm>
            <a:off x="17168994" y="10643146"/>
            <a:ext cx="2221551" cy="411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dirty="0" smtClean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WEBSITE</a:t>
            </a:r>
            <a:endParaRPr lang="en-US" sz="320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82" name="Shape 3682"/>
          <p:cNvSpPr txBox="1"/>
          <p:nvPr/>
        </p:nvSpPr>
        <p:spPr>
          <a:xfrm>
            <a:off x="16091298" y="11302893"/>
            <a:ext cx="4376944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4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http://106.15.91.25:8989/#/</a:t>
            </a:r>
            <a:endParaRPr lang="en-US" sz="240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83" name="Shape 3683"/>
          <p:cNvSpPr/>
          <p:nvPr/>
        </p:nvSpPr>
        <p:spPr>
          <a:xfrm>
            <a:off x="6108467" y="9486947"/>
            <a:ext cx="506458" cy="9285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000" y="8183"/>
                </a:moveTo>
                <a:lnTo>
                  <a:pt x="55000" y="8183"/>
                </a:lnTo>
                <a:cubicBezTo>
                  <a:pt x="52238" y="8183"/>
                  <a:pt x="50000" y="9400"/>
                  <a:pt x="50000" y="10911"/>
                </a:cubicBezTo>
                <a:cubicBezTo>
                  <a:pt x="50000" y="12416"/>
                  <a:pt x="52238" y="13638"/>
                  <a:pt x="55000" y="13638"/>
                </a:cubicBezTo>
                <a:lnTo>
                  <a:pt x="65000" y="13638"/>
                </a:lnTo>
                <a:cubicBezTo>
                  <a:pt x="67761" y="13638"/>
                  <a:pt x="70000" y="12416"/>
                  <a:pt x="70000" y="10911"/>
                </a:cubicBezTo>
                <a:cubicBezTo>
                  <a:pt x="70000" y="9400"/>
                  <a:pt x="67761" y="8183"/>
                  <a:pt x="65000" y="8183"/>
                </a:cubicBezTo>
                <a:moveTo>
                  <a:pt x="110000" y="16361"/>
                </a:moveTo>
                <a:lnTo>
                  <a:pt x="10000" y="16361"/>
                </a:lnTo>
                <a:lnTo>
                  <a:pt x="10000" y="10911"/>
                </a:lnTo>
                <a:cubicBezTo>
                  <a:pt x="10000" y="7900"/>
                  <a:pt x="14472" y="5455"/>
                  <a:pt x="20000" y="5455"/>
                </a:cubicBezTo>
                <a:lnTo>
                  <a:pt x="100000" y="5455"/>
                </a:lnTo>
                <a:cubicBezTo>
                  <a:pt x="105516" y="5455"/>
                  <a:pt x="110000" y="7900"/>
                  <a:pt x="110000" y="10911"/>
                </a:cubicBezTo>
                <a:cubicBezTo>
                  <a:pt x="110000" y="10911"/>
                  <a:pt x="110000" y="16361"/>
                  <a:pt x="110000" y="16361"/>
                </a:cubicBezTo>
                <a:close/>
                <a:moveTo>
                  <a:pt x="110000" y="98183"/>
                </a:moveTo>
                <a:lnTo>
                  <a:pt x="10000" y="98183"/>
                </a:lnTo>
                <a:lnTo>
                  <a:pt x="10000" y="21816"/>
                </a:lnTo>
                <a:lnTo>
                  <a:pt x="110000" y="21816"/>
                </a:lnTo>
                <a:cubicBezTo>
                  <a:pt x="110000" y="21816"/>
                  <a:pt x="110000" y="98183"/>
                  <a:pt x="110000" y="98183"/>
                </a:cubicBezTo>
                <a:close/>
                <a:moveTo>
                  <a:pt x="110000" y="109088"/>
                </a:moveTo>
                <a:cubicBezTo>
                  <a:pt x="110000" y="112105"/>
                  <a:pt x="105516" y="114544"/>
                  <a:pt x="100000" y="114544"/>
                </a:cubicBezTo>
                <a:lnTo>
                  <a:pt x="20000" y="114544"/>
                </a:lnTo>
                <a:cubicBezTo>
                  <a:pt x="14472" y="114544"/>
                  <a:pt x="10000" y="112105"/>
                  <a:pt x="10000" y="109088"/>
                </a:cubicBezTo>
                <a:lnTo>
                  <a:pt x="10000" y="103638"/>
                </a:lnTo>
                <a:lnTo>
                  <a:pt x="110000" y="103638"/>
                </a:lnTo>
                <a:cubicBezTo>
                  <a:pt x="110000" y="103638"/>
                  <a:pt x="110000" y="109088"/>
                  <a:pt x="110000" y="109088"/>
                </a:cubicBezTo>
                <a:close/>
                <a:moveTo>
                  <a:pt x="100000" y="0"/>
                </a:moveTo>
                <a:lnTo>
                  <a:pt x="20000" y="0"/>
                </a:lnTo>
                <a:cubicBezTo>
                  <a:pt x="8955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8955" y="120000"/>
                  <a:pt x="20000" y="120000"/>
                </a:cubicBezTo>
                <a:lnTo>
                  <a:pt x="100000" y="120000"/>
                </a:lnTo>
                <a:cubicBezTo>
                  <a:pt x="111044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1044" y="0"/>
                  <a:pt x="100000" y="0"/>
                </a:cubicBezTo>
                <a:moveTo>
                  <a:pt x="60000" y="111816"/>
                </a:moveTo>
                <a:cubicBezTo>
                  <a:pt x="62761" y="111816"/>
                  <a:pt x="65000" y="110600"/>
                  <a:pt x="65000" y="109088"/>
                </a:cubicBezTo>
                <a:cubicBezTo>
                  <a:pt x="65000" y="107588"/>
                  <a:pt x="62761" y="106361"/>
                  <a:pt x="60000" y="106361"/>
                </a:cubicBezTo>
                <a:cubicBezTo>
                  <a:pt x="57238" y="106361"/>
                  <a:pt x="55000" y="107588"/>
                  <a:pt x="55000" y="109088"/>
                </a:cubicBezTo>
                <a:cubicBezTo>
                  <a:pt x="55000" y="110600"/>
                  <a:pt x="57238" y="111816"/>
                  <a:pt x="60000" y="111816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684" name="Shape 3684"/>
          <p:cNvSpPr/>
          <p:nvPr/>
        </p:nvSpPr>
        <p:spPr>
          <a:xfrm>
            <a:off x="17943700" y="9621911"/>
            <a:ext cx="772926" cy="7729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166" y="97888"/>
                </a:moveTo>
                <a:cubicBezTo>
                  <a:pt x="95944" y="95122"/>
                  <a:pt x="92244" y="92677"/>
                  <a:pt x="88083" y="90688"/>
                </a:cubicBezTo>
                <a:cubicBezTo>
                  <a:pt x="88155" y="90466"/>
                  <a:pt x="88233" y="90244"/>
                  <a:pt x="88311" y="90016"/>
                </a:cubicBezTo>
                <a:cubicBezTo>
                  <a:pt x="89616" y="85866"/>
                  <a:pt x="90666" y="81422"/>
                  <a:pt x="91411" y="76727"/>
                </a:cubicBezTo>
                <a:cubicBezTo>
                  <a:pt x="91505" y="76133"/>
                  <a:pt x="91577" y="75533"/>
                  <a:pt x="91661" y="74933"/>
                </a:cubicBezTo>
                <a:cubicBezTo>
                  <a:pt x="91911" y="73144"/>
                  <a:pt x="92116" y="71327"/>
                  <a:pt x="92277" y="69483"/>
                </a:cubicBezTo>
                <a:cubicBezTo>
                  <a:pt x="92338" y="68794"/>
                  <a:pt x="92400" y="68111"/>
                  <a:pt x="92450" y="67416"/>
                </a:cubicBezTo>
                <a:cubicBezTo>
                  <a:pt x="92555" y="65877"/>
                  <a:pt x="92577" y="64300"/>
                  <a:pt x="92627" y="62727"/>
                </a:cubicBezTo>
                <a:lnTo>
                  <a:pt x="114433" y="62727"/>
                </a:lnTo>
                <a:cubicBezTo>
                  <a:pt x="113755" y="76372"/>
                  <a:pt x="108055" y="88677"/>
                  <a:pt x="99166" y="97888"/>
                </a:cubicBezTo>
                <a:moveTo>
                  <a:pt x="76188" y="112100"/>
                </a:moveTo>
                <a:cubicBezTo>
                  <a:pt x="77361" y="110872"/>
                  <a:pt x="78483" y="109500"/>
                  <a:pt x="79561" y="108022"/>
                </a:cubicBezTo>
                <a:cubicBezTo>
                  <a:pt x="79661" y="107883"/>
                  <a:pt x="79761" y="107744"/>
                  <a:pt x="79861" y="107605"/>
                </a:cubicBezTo>
                <a:cubicBezTo>
                  <a:pt x="82022" y="104566"/>
                  <a:pt x="83977" y="101066"/>
                  <a:pt x="85666" y="97155"/>
                </a:cubicBezTo>
                <a:cubicBezTo>
                  <a:pt x="85755" y="96944"/>
                  <a:pt x="85838" y="96722"/>
                  <a:pt x="85927" y="96511"/>
                </a:cubicBezTo>
                <a:cubicBezTo>
                  <a:pt x="86027" y="96272"/>
                  <a:pt x="86105" y="96011"/>
                  <a:pt x="86205" y="95772"/>
                </a:cubicBezTo>
                <a:cubicBezTo>
                  <a:pt x="89572" y="97416"/>
                  <a:pt x="92583" y="99388"/>
                  <a:pt x="95233" y="101583"/>
                </a:cubicBezTo>
                <a:cubicBezTo>
                  <a:pt x="89716" y="106272"/>
                  <a:pt x="83272" y="109900"/>
                  <a:pt x="76188" y="112100"/>
                </a:cubicBezTo>
                <a:moveTo>
                  <a:pt x="62727" y="114272"/>
                </a:moveTo>
                <a:lnTo>
                  <a:pt x="62727" y="90116"/>
                </a:lnTo>
                <a:cubicBezTo>
                  <a:pt x="69433" y="90394"/>
                  <a:pt x="75766" y="91627"/>
                  <a:pt x="81400" y="93716"/>
                </a:cubicBezTo>
                <a:cubicBezTo>
                  <a:pt x="76944" y="105050"/>
                  <a:pt x="70300" y="112766"/>
                  <a:pt x="62727" y="114272"/>
                </a:cubicBezTo>
                <a:moveTo>
                  <a:pt x="62727" y="62727"/>
                </a:moveTo>
                <a:lnTo>
                  <a:pt x="87205" y="62727"/>
                </a:lnTo>
                <a:cubicBezTo>
                  <a:pt x="86972" y="72194"/>
                  <a:pt x="85511" y="81005"/>
                  <a:pt x="83172" y="88600"/>
                </a:cubicBezTo>
                <a:cubicBezTo>
                  <a:pt x="76972" y="86300"/>
                  <a:pt x="70044" y="84950"/>
                  <a:pt x="62727" y="84666"/>
                </a:cubicBezTo>
                <a:cubicBezTo>
                  <a:pt x="62727" y="84666"/>
                  <a:pt x="62727" y="62727"/>
                  <a:pt x="62727" y="62727"/>
                </a:cubicBezTo>
                <a:close/>
                <a:moveTo>
                  <a:pt x="62727" y="35333"/>
                </a:moveTo>
                <a:cubicBezTo>
                  <a:pt x="70044" y="35050"/>
                  <a:pt x="76972" y="33700"/>
                  <a:pt x="83172" y="31400"/>
                </a:cubicBezTo>
                <a:cubicBezTo>
                  <a:pt x="85511" y="38994"/>
                  <a:pt x="86972" y="47805"/>
                  <a:pt x="87205" y="57272"/>
                </a:cubicBezTo>
                <a:lnTo>
                  <a:pt x="62727" y="57272"/>
                </a:lnTo>
                <a:cubicBezTo>
                  <a:pt x="62727" y="57272"/>
                  <a:pt x="62727" y="35333"/>
                  <a:pt x="62727" y="35333"/>
                </a:cubicBezTo>
                <a:close/>
                <a:moveTo>
                  <a:pt x="62727" y="5727"/>
                </a:moveTo>
                <a:cubicBezTo>
                  <a:pt x="70300" y="7233"/>
                  <a:pt x="76944" y="14950"/>
                  <a:pt x="81400" y="26283"/>
                </a:cubicBezTo>
                <a:cubicBezTo>
                  <a:pt x="75766" y="28372"/>
                  <a:pt x="69433" y="29605"/>
                  <a:pt x="62727" y="29883"/>
                </a:cubicBezTo>
                <a:cubicBezTo>
                  <a:pt x="62727" y="29883"/>
                  <a:pt x="62727" y="5727"/>
                  <a:pt x="62727" y="5727"/>
                </a:cubicBezTo>
                <a:close/>
                <a:moveTo>
                  <a:pt x="95233" y="18416"/>
                </a:moveTo>
                <a:cubicBezTo>
                  <a:pt x="92583" y="20616"/>
                  <a:pt x="89572" y="22583"/>
                  <a:pt x="86205" y="24227"/>
                </a:cubicBezTo>
                <a:cubicBezTo>
                  <a:pt x="86105" y="23988"/>
                  <a:pt x="86027" y="23727"/>
                  <a:pt x="85927" y="23494"/>
                </a:cubicBezTo>
                <a:cubicBezTo>
                  <a:pt x="85838" y="23277"/>
                  <a:pt x="85755" y="23061"/>
                  <a:pt x="85666" y="22844"/>
                </a:cubicBezTo>
                <a:cubicBezTo>
                  <a:pt x="83977" y="18933"/>
                  <a:pt x="82022" y="15433"/>
                  <a:pt x="79861" y="12394"/>
                </a:cubicBezTo>
                <a:cubicBezTo>
                  <a:pt x="79761" y="12255"/>
                  <a:pt x="79661" y="12116"/>
                  <a:pt x="79561" y="11977"/>
                </a:cubicBezTo>
                <a:cubicBezTo>
                  <a:pt x="78483" y="10500"/>
                  <a:pt x="77361" y="9127"/>
                  <a:pt x="76188" y="7900"/>
                </a:cubicBezTo>
                <a:cubicBezTo>
                  <a:pt x="83272" y="10100"/>
                  <a:pt x="89716" y="13727"/>
                  <a:pt x="95233" y="18416"/>
                </a:cubicBezTo>
                <a:moveTo>
                  <a:pt x="114433" y="57272"/>
                </a:moveTo>
                <a:lnTo>
                  <a:pt x="92627" y="57272"/>
                </a:lnTo>
                <a:cubicBezTo>
                  <a:pt x="92577" y="55705"/>
                  <a:pt x="92555" y="54122"/>
                  <a:pt x="92450" y="52583"/>
                </a:cubicBezTo>
                <a:cubicBezTo>
                  <a:pt x="92400" y="51888"/>
                  <a:pt x="92338" y="51205"/>
                  <a:pt x="92277" y="50516"/>
                </a:cubicBezTo>
                <a:cubicBezTo>
                  <a:pt x="92116" y="48672"/>
                  <a:pt x="91911" y="46855"/>
                  <a:pt x="91661" y="45066"/>
                </a:cubicBezTo>
                <a:cubicBezTo>
                  <a:pt x="91577" y="44472"/>
                  <a:pt x="91505" y="43866"/>
                  <a:pt x="91411" y="43272"/>
                </a:cubicBezTo>
                <a:cubicBezTo>
                  <a:pt x="90666" y="38577"/>
                  <a:pt x="89616" y="34133"/>
                  <a:pt x="88311" y="29983"/>
                </a:cubicBezTo>
                <a:cubicBezTo>
                  <a:pt x="88233" y="29761"/>
                  <a:pt x="88155" y="29538"/>
                  <a:pt x="88083" y="29311"/>
                </a:cubicBezTo>
                <a:cubicBezTo>
                  <a:pt x="92244" y="27322"/>
                  <a:pt x="95944" y="24877"/>
                  <a:pt x="99166" y="22116"/>
                </a:cubicBezTo>
                <a:cubicBezTo>
                  <a:pt x="108055" y="31322"/>
                  <a:pt x="113755" y="43627"/>
                  <a:pt x="114433" y="57272"/>
                </a:cubicBezTo>
                <a:moveTo>
                  <a:pt x="57272" y="29883"/>
                </a:moveTo>
                <a:cubicBezTo>
                  <a:pt x="50561" y="29605"/>
                  <a:pt x="44227" y="28372"/>
                  <a:pt x="38594" y="26283"/>
                </a:cubicBezTo>
                <a:cubicBezTo>
                  <a:pt x="43050" y="14950"/>
                  <a:pt x="49694" y="7233"/>
                  <a:pt x="57272" y="5727"/>
                </a:cubicBezTo>
                <a:cubicBezTo>
                  <a:pt x="57272" y="5727"/>
                  <a:pt x="57272" y="29883"/>
                  <a:pt x="57272" y="29883"/>
                </a:cubicBezTo>
                <a:close/>
                <a:moveTo>
                  <a:pt x="57272" y="57272"/>
                </a:moveTo>
                <a:lnTo>
                  <a:pt x="32794" y="57272"/>
                </a:lnTo>
                <a:cubicBezTo>
                  <a:pt x="33027" y="47805"/>
                  <a:pt x="34483" y="38994"/>
                  <a:pt x="36827" y="31400"/>
                </a:cubicBezTo>
                <a:cubicBezTo>
                  <a:pt x="43027" y="33700"/>
                  <a:pt x="49950" y="35050"/>
                  <a:pt x="57272" y="35333"/>
                </a:cubicBezTo>
                <a:cubicBezTo>
                  <a:pt x="57272" y="35333"/>
                  <a:pt x="57272" y="57272"/>
                  <a:pt x="57272" y="57272"/>
                </a:cubicBezTo>
                <a:close/>
                <a:moveTo>
                  <a:pt x="57272" y="84666"/>
                </a:moveTo>
                <a:cubicBezTo>
                  <a:pt x="49950" y="84950"/>
                  <a:pt x="43027" y="86300"/>
                  <a:pt x="36827" y="88600"/>
                </a:cubicBezTo>
                <a:cubicBezTo>
                  <a:pt x="34483" y="81005"/>
                  <a:pt x="33027" y="72194"/>
                  <a:pt x="32794" y="62727"/>
                </a:cubicBezTo>
                <a:lnTo>
                  <a:pt x="57272" y="62727"/>
                </a:lnTo>
                <a:cubicBezTo>
                  <a:pt x="57272" y="62727"/>
                  <a:pt x="57272" y="84666"/>
                  <a:pt x="57272" y="84666"/>
                </a:cubicBezTo>
                <a:close/>
                <a:moveTo>
                  <a:pt x="57272" y="114272"/>
                </a:moveTo>
                <a:cubicBezTo>
                  <a:pt x="49694" y="112766"/>
                  <a:pt x="43050" y="105050"/>
                  <a:pt x="38594" y="93716"/>
                </a:cubicBezTo>
                <a:cubicBezTo>
                  <a:pt x="44227" y="91627"/>
                  <a:pt x="50561" y="90394"/>
                  <a:pt x="57272" y="90116"/>
                </a:cubicBezTo>
                <a:cubicBezTo>
                  <a:pt x="57272" y="90116"/>
                  <a:pt x="57272" y="114272"/>
                  <a:pt x="57272" y="114272"/>
                </a:cubicBezTo>
                <a:close/>
                <a:moveTo>
                  <a:pt x="24766" y="101583"/>
                </a:moveTo>
                <a:cubicBezTo>
                  <a:pt x="27411" y="99388"/>
                  <a:pt x="30422" y="97416"/>
                  <a:pt x="33794" y="95772"/>
                </a:cubicBezTo>
                <a:cubicBezTo>
                  <a:pt x="33888" y="96011"/>
                  <a:pt x="33972" y="96272"/>
                  <a:pt x="34066" y="96511"/>
                </a:cubicBezTo>
                <a:cubicBezTo>
                  <a:pt x="34161" y="96722"/>
                  <a:pt x="34238" y="96944"/>
                  <a:pt x="34333" y="97155"/>
                </a:cubicBezTo>
                <a:cubicBezTo>
                  <a:pt x="36022" y="101066"/>
                  <a:pt x="37972" y="104566"/>
                  <a:pt x="40133" y="107605"/>
                </a:cubicBezTo>
                <a:cubicBezTo>
                  <a:pt x="40233" y="107744"/>
                  <a:pt x="40338" y="107883"/>
                  <a:pt x="40438" y="108022"/>
                </a:cubicBezTo>
                <a:cubicBezTo>
                  <a:pt x="41511" y="109500"/>
                  <a:pt x="42633" y="110872"/>
                  <a:pt x="43811" y="112100"/>
                </a:cubicBezTo>
                <a:cubicBezTo>
                  <a:pt x="36722" y="109900"/>
                  <a:pt x="30283" y="106272"/>
                  <a:pt x="24766" y="101583"/>
                </a:cubicBezTo>
                <a:moveTo>
                  <a:pt x="5566" y="62727"/>
                </a:moveTo>
                <a:lnTo>
                  <a:pt x="27372" y="62727"/>
                </a:lnTo>
                <a:cubicBezTo>
                  <a:pt x="27416" y="64300"/>
                  <a:pt x="27444" y="65877"/>
                  <a:pt x="27544" y="67416"/>
                </a:cubicBezTo>
                <a:cubicBezTo>
                  <a:pt x="27594" y="68111"/>
                  <a:pt x="27661" y="68794"/>
                  <a:pt x="27716" y="69483"/>
                </a:cubicBezTo>
                <a:cubicBezTo>
                  <a:pt x="27877" y="71327"/>
                  <a:pt x="28083" y="73144"/>
                  <a:pt x="28333" y="74933"/>
                </a:cubicBezTo>
                <a:cubicBezTo>
                  <a:pt x="28422" y="75533"/>
                  <a:pt x="28494" y="76133"/>
                  <a:pt x="28588" y="76727"/>
                </a:cubicBezTo>
                <a:cubicBezTo>
                  <a:pt x="29333" y="81422"/>
                  <a:pt x="30377" y="85866"/>
                  <a:pt x="31688" y="90016"/>
                </a:cubicBezTo>
                <a:cubicBezTo>
                  <a:pt x="31766" y="90244"/>
                  <a:pt x="31838" y="90466"/>
                  <a:pt x="31911" y="90688"/>
                </a:cubicBezTo>
                <a:cubicBezTo>
                  <a:pt x="27755" y="92677"/>
                  <a:pt x="24055" y="95122"/>
                  <a:pt x="20827" y="97888"/>
                </a:cubicBezTo>
                <a:cubicBezTo>
                  <a:pt x="11944" y="88677"/>
                  <a:pt x="6238" y="76372"/>
                  <a:pt x="5566" y="62727"/>
                </a:cubicBezTo>
                <a:moveTo>
                  <a:pt x="20827" y="22116"/>
                </a:moveTo>
                <a:cubicBezTo>
                  <a:pt x="24055" y="24877"/>
                  <a:pt x="27755" y="27322"/>
                  <a:pt x="31911" y="29311"/>
                </a:cubicBezTo>
                <a:cubicBezTo>
                  <a:pt x="31838" y="29538"/>
                  <a:pt x="31766" y="29761"/>
                  <a:pt x="31688" y="29983"/>
                </a:cubicBezTo>
                <a:cubicBezTo>
                  <a:pt x="30383" y="34133"/>
                  <a:pt x="29333" y="38577"/>
                  <a:pt x="28588" y="43272"/>
                </a:cubicBezTo>
                <a:cubicBezTo>
                  <a:pt x="28494" y="43866"/>
                  <a:pt x="28422" y="44472"/>
                  <a:pt x="28333" y="45066"/>
                </a:cubicBezTo>
                <a:cubicBezTo>
                  <a:pt x="28083" y="46855"/>
                  <a:pt x="27877" y="48672"/>
                  <a:pt x="27716" y="50516"/>
                </a:cubicBezTo>
                <a:cubicBezTo>
                  <a:pt x="27661" y="51205"/>
                  <a:pt x="27594" y="51888"/>
                  <a:pt x="27544" y="52583"/>
                </a:cubicBezTo>
                <a:cubicBezTo>
                  <a:pt x="27444" y="54122"/>
                  <a:pt x="27416" y="55705"/>
                  <a:pt x="27372" y="57272"/>
                </a:cubicBezTo>
                <a:lnTo>
                  <a:pt x="5566" y="57272"/>
                </a:lnTo>
                <a:cubicBezTo>
                  <a:pt x="6238" y="43627"/>
                  <a:pt x="11944" y="31322"/>
                  <a:pt x="20827" y="22116"/>
                </a:cubicBezTo>
                <a:moveTo>
                  <a:pt x="43811" y="7900"/>
                </a:moveTo>
                <a:cubicBezTo>
                  <a:pt x="42633" y="9127"/>
                  <a:pt x="41511" y="10500"/>
                  <a:pt x="40438" y="11977"/>
                </a:cubicBezTo>
                <a:cubicBezTo>
                  <a:pt x="40338" y="12116"/>
                  <a:pt x="40233" y="12255"/>
                  <a:pt x="40133" y="12394"/>
                </a:cubicBezTo>
                <a:cubicBezTo>
                  <a:pt x="37972" y="15433"/>
                  <a:pt x="36022" y="18933"/>
                  <a:pt x="34333" y="22844"/>
                </a:cubicBezTo>
                <a:cubicBezTo>
                  <a:pt x="34238" y="23061"/>
                  <a:pt x="34161" y="23277"/>
                  <a:pt x="34066" y="23494"/>
                </a:cubicBezTo>
                <a:cubicBezTo>
                  <a:pt x="33972" y="23727"/>
                  <a:pt x="33888" y="23988"/>
                  <a:pt x="33794" y="24227"/>
                </a:cubicBezTo>
                <a:cubicBezTo>
                  <a:pt x="30422" y="22583"/>
                  <a:pt x="27411" y="20616"/>
                  <a:pt x="24766" y="18416"/>
                </a:cubicBezTo>
                <a:cubicBezTo>
                  <a:pt x="30283" y="13727"/>
                  <a:pt x="36722" y="10100"/>
                  <a:pt x="43811" y="79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685" name="Shape 3685"/>
          <p:cNvSpPr/>
          <p:nvPr/>
        </p:nvSpPr>
        <p:spPr>
          <a:xfrm>
            <a:off x="11838185" y="9626685"/>
            <a:ext cx="701279" cy="701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750" y="81861"/>
                </a:moveTo>
                <a:cubicBezTo>
                  <a:pt x="66711" y="84322"/>
                  <a:pt x="64561" y="86283"/>
                  <a:pt x="62366" y="87683"/>
                </a:cubicBezTo>
                <a:cubicBezTo>
                  <a:pt x="60188" y="89083"/>
                  <a:pt x="57894" y="90050"/>
                  <a:pt x="55566" y="90566"/>
                </a:cubicBezTo>
                <a:cubicBezTo>
                  <a:pt x="50150" y="91761"/>
                  <a:pt x="45027" y="91627"/>
                  <a:pt x="40788" y="89883"/>
                </a:cubicBezTo>
                <a:cubicBezTo>
                  <a:pt x="38400" y="88905"/>
                  <a:pt x="36316" y="87527"/>
                  <a:pt x="34594" y="85788"/>
                </a:cubicBezTo>
                <a:cubicBezTo>
                  <a:pt x="32861" y="84050"/>
                  <a:pt x="31494" y="81988"/>
                  <a:pt x="30516" y="79666"/>
                </a:cubicBezTo>
                <a:cubicBezTo>
                  <a:pt x="29538" y="77355"/>
                  <a:pt x="29044" y="74772"/>
                  <a:pt x="29044" y="71988"/>
                </a:cubicBezTo>
                <a:cubicBezTo>
                  <a:pt x="29044" y="67561"/>
                  <a:pt x="29922" y="62788"/>
                  <a:pt x="31655" y="57811"/>
                </a:cubicBezTo>
                <a:cubicBezTo>
                  <a:pt x="33388" y="52827"/>
                  <a:pt x="35855" y="48138"/>
                  <a:pt x="38988" y="43888"/>
                </a:cubicBezTo>
                <a:cubicBezTo>
                  <a:pt x="42105" y="39666"/>
                  <a:pt x="45916" y="36100"/>
                  <a:pt x="50322" y="33294"/>
                </a:cubicBezTo>
                <a:cubicBezTo>
                  <a:pt x="54661" y="30533"/>
                  <a:pt x="59477" y="29138"/>
                  <a:pt x="64644" y="29138"/>
                </a:cubicBezTo>
                <a:cubicBezTo>
                  <a:pt x="66744" y="29138"/>
                  <a:pt x="68961" y="29377"/>
                  <a:pt x="71227" y="29850"/>
                </a:cubicBezTo>
                <a:cubicBezTo>
                  <a:pt x="73466" y="30316"/>
                  <a:pt x="75627" y="31105"/>
                  <a:pt x="77655" y="32194"/>
                </a:cubicBezTo>
                <a:cubicBezTo>
                  <a:pt x="79650" y="33272"/>
                  <a:pt x="81433" y="34700"/>
                  <a:pt x="82950" y="36450"/>
                </a:cubicBezTo>
                <a:cubicBezTo>
                  <a:pt x="84383" y="38100"/>
                  <a:pt x="85494" y="40211"/>
                  <a:pt x="86255" y="42733"/>
                </a:cubicBezTo>
                <a:lnTo>
                  <a:pt x="74183" y="72416"/>
                </a:lnTo>
                <a:cubicBezTo>
                  <a:pt x="72622" y="76222"/>
                  <a:pt x="70794" y="79400"/>
                  <a:pt x="68750" y="81861"/>
                </a:cubicBezTo>
                <a:moveTo>
                  <a:pt x="112305" y="89488"/>
                </a:moveTo>
                <a:cubicBezTo>
                  <a:pt x="109716" y="93005"/>
                  <a:pt x="106644" y="96355"/>
                  <a:pt x="103161" y="99444"/>
                </a:cubicBezTo>
                <a:cubicBezTo>
                  <a:pt x="99683" y="102533"/>
                  <a:pt x="95788" y="105255"/>
                  <a:pt x="91577" y="107550"/>
                </a:cubicBezTo>
                <a:cubicBezTo>
                  <a:pt x="87383" y="109833"/>
                  <a:pt x="82855" y="111644"/>
                  <a:pt x="78133" y="112927"/>
                </a:cubicBezTo>
                <a:cubicBezTo>
                  <a:pt x="73427" y="114200"/>
                  <a:pt x="68422" y="114850"/>
                  <a:pt x="63266" y="114850"/>
                </a:cubicBezTo>
                <a:cubicBezTo>
                  <a:pt x="55505" y="114850"/>
                  <a:pt x="48038" y="113655"/>
                  <a:pt x="41072" y="111311"/>
                </a:cubicBezTo>
                <a:cubicBezTo>
                  <a:pt x="34127" y="108972"/>
                  <a:pt x="27938" y="105450"/>
                  <a:pt x="22683" y="100827"/>
                </a:cubicBezTo>
                <a:cubicBezTo>
                  <a:pt x="17433" y="96222"/>
                  <a:pt x="13211" y="90411"/>
                  <a:pt x="10127" y="83561"/>
                </a:cubicBezTo>
                <a:cubicBezTo>
                  <a:pt x="7050" y="76716"/>
                  <a:pt x="5494" y="68650"/>
                  <a:pt x="5494" y="59594"/>
                </a:cubicBezTo>
                <a:cubicBezTo>
                  <a:pt x="5494" y="52055"/>
                  <a:pt x="6966" y="44922"/>
                  <a:pt x="9872" y="38394"/>
                </a:cubicBezTo>
                <a:cubicBezTo>
                  <a:pt x="12783" y="31866"/>
                  <a:pt x="16872" y="26072"/>
                  <a:pt x="22022" y="21188"/>
                </a:cubicBezTo>
                <a:cubicBezTo>
                  <a:pt x="27177" y="16294"/>
                  <a:pt x="33344" y="12388"/>
                  <a:pt x="40355" y="9566"/>
                </a:cubicBezTo>
                <a:cubicBezTo>
                  <a:pt x="47366" y="6750"/>
                  <a:pt x="55077" y="5322"/>
                  <a:pt x="63266" y="5322"/>
                </a:cubicBezTo>
                <a:cubicBezTo>
                  <a:pt x="70555" y="5322"/>
                  <a:pt x="77444" y="6422"/>
                  <a:pt x="83733" y="8605"/>
                </a:cubicBezTo>
                <a:cubicBezTo>
                  <a:pt x="90000" y="10788"/>
                  <a:pt x="95472" y="13872"/>
                  <a:pt x="99988" y="17794"/>
                </a:cubicBezTo>
                <a:cubicBezTo>
                  <a:pt x="104494" y="21700"/>
                  <a:pt x="108083" y="26472"/>
                  <a:pt x="110650" y="31966"/>
                </a:cubicBezTo>
                <a:cubicBezTo>
                  <a:pt x="113205" y="37461"/>
                  <a:pt x="114505" y="43572"/>
                  <a:pt x="114505" y="50127"/>
                </a:cubicBezTo>
                <a:cubicBezTo>
                  <a:pt x="114505" y="55944"/>
                  <a:pt x="113433" y="61438"/>
                  <a:pt x="111322" y="66455"/>
                </a:cubicBezTo>
                <a:cubicBezTo>
                  <a:pt x="109200" y="71494"/>
                  <a:pt x="106505" y="75905"/>
                  <a:pt x="103322" y="79555"/>
                </a:cubicBezTo>
                <a:cubicBezTo>
                  <a:pt x="100155" y="83200"/>
                  <a:pt x="96627" y="86122"/>
                  <a:pt x="92855" y="88222"/>
                </a:cubicBezTo>
                <a:cubicBezTo>
                  <a:pt x="89133" y="90305"/>
                  <a:pt x="85544" y="91355"/>
                  <a:pt x="82177" y="91355"/>
                </a:cubicBezTo>
                <a:cubicBezTo>
                  <a:pt x="80133" y="91355"/>
                  <a:pt x="78616" y="90966"/>
                  <a:pt x="77666" y="90194"/>
                </a:cubicBezTo>
                <a:cubicBezTo>
                  <a:pt x="76722" y="89433"/>
                  <a:pt x="76166" y="88422"/>
                  <a:pt x="75972" y="87094"/>
                </a:cubicBezTo>
                <a:cubicBezTo>
                  <a:pt x="75766" y="85666"/>
                  <a:pt x="75927" y="83938"/>
                  <a:pt x="76466" y="81966"/>
                </a:cubicBezTo>
                <a:cubicBezTo>
                  <a:pt x="77022" y="79916"/>
                  <a:pt x="77816" y="77683"/>
                  <a:pt x="78833" y="75311"/>
                </a:cubicBezTo>
                <a:lnTo>
                  <a:pt x="98494" y="26916"/>
                </a:lnTo>
                <a:lnTo>
                  <a:pt x="92650" y="26916"/>
                </a:lnTo>
                <a:lnTo>
                  <a:pt x="89033" y="36355"/>
                </a:lnTo>
                <a:cubicBezTo>
                  <a:pt x="87305" y="32722"/>
                  <a:pt x="84483" y="29794"/>
                  <a:pt x="80622" y="27622"/>
                </a:cubicBezTo>
                <a:cubicBezTo>
                  <a:pt x="76127" y="25094"/>
                  <a:pt x="70983" y="23816"/>
                  <a:pt x="65327" y="23816"/>
                </a:cubicBezTo>
                <a:cubicBezTo>
                  <a:pt x="59094" y="23816"/>
                  <a:pt x="53311" y="25377"/>
                  <a:pt x="48127" y="28450"/>
                </a:cubicBezTo>
                <a:cubicBezTo>
                  <a:pt x="42994" y="31494"/>
                  <a:pt x="38555" y="35450"/>
                  <a:pt x="34938" y="40211"/>
                </a:cubicBezTo>
                <a:cubicBezTo>
                  <a:pt x="31338" y="44950"/>
                  <a:pt x="28511" y="50177"/>
                  <a:pt x="26538" y="55744"/>
                </a:cubicBezTo>
                <a:cubicBezTo>
                  <a:pt x="24555" y="61316"/>
                  <a:pt x="23555" y="66783"/>
                  <a:pt x="23555" y="71988"/>
                </a:cubicBezTo>
                <a:cubicBezTo>
                  <a:pt x="23555" y="75377"/>
                  <a:pt x="24188" y="78616"/>
                  <a:pt x="25438" y="81605"/>
                </a:cubicBezTo>
                <a:cubicBezTo>
                  <a:pt x="26688" y="84594"/>
                  <a:pt x="28405" y="87227"/>
                  <a:pt x="30550" y="89427"/>
                </a:cubicBezTo>
                <a:cubicBezTo>
                  <a:pt x="32705" y="91638"/>
                  <a:pt x="35300" y="93416"/>
                  <a:pt x="38272" y="94711"/>
                </a:cubicBezTo>
                <a:cubicBezTo>
                  <a:pt x="44794" y="97561"/>
                  <a:pt x="52716" y="97133"/>
                  <a:pt x="60577" y="94583"/>
                </a:cubicBezTo>
                <a:cubicBezTo>
                  <a:pt x="64233" y="93394"/>
                  <a:pt x="67555" y="91177"/>
                  <a:pt x="70494" y="87972"/>
                </a:cubicBezTo>
                <a:cubicBezTo>
                  <a:pt x="70638" y="90144"/>
                  <a:pt x="71522" y="92005"/>
                  <a:pt x="73133" y="93538"/>
                </a:cubicBezTo>
                <a:cubicBezTo>
                  <a:pt x="75327" y="95616"/>
                  <a:pt x="78255" y="96677"/>
                  <a:pt x="81838" y="96677"/>
                </a:cubicBezTo>
                <a:cubicBezTo>
                  <a:pt x="86116" y="96677"/>
                  <a:pt x="90594" y="95422"/>
                  <a:pt x="95133" y="92961"/>
                </a:cubicBezTo>
                <a:cubicBezTo>
                  <a:pt x="99633" y="90522"/>
                  <a:pt x="103777" y="87150"/>
                  <a:pt x="107455" y="82944"/>
                </a:cubicBezTo>
                <a:cubicBezTo>
                  <a:pt x="111116" y="78755"/>
                  <a:pt x="114155" y="73800"/>
                  <a:pt x="116483" y="68227"/>
                </a:cubicBezTo>
                <a:cubicBezTo>
                  <a:pt x="118816" y="62633"/>
                  <a:pt x="120000" y="56544"/>
                  <a:pt x="120000" y="50127"/>
                </a:cubicBezTo>
                <a:cubicBezTo>
                  <a:pt x="120000" y="42505"/>
                  <a:pt x="118488" y="35494"/>
                  <a:pt x="115516" y="29300"/>
                </a:cubicBezTo>
                <a:cubicBezTo>
                  <a:pt x="112544" y="23100"/>
                  <a:pt x="108433" y="17772"/>
                  <a:pt x="103300" y="13455"/>
                </a:cubicBezTo>
                <a:cubicBezTo>
                  <a:pt x="98177" y="9150"/>
                  <a:pt x="92105" y="5794"/>
                  <a:pt x="85255" y="3483"/>
                </a:cubicBezTo>
                <a:cubicBezTo>
                  <a:pt x="78422" y="1172"/>
                  <a:pt x="71022" y="0"/>
                  <a:pt x="63266" y="0"/>
                </a:cubicBezTo>
                <a:cubicBezTo>
                  <a:pt x="54694" y="0"/>
                  <a:pt x="46472" y="1505"/>
                  <a:pt x="38827" y="4472"/>
                </a:cubicBezTo>
                <a:cubicBezTo>
                  <a:pt x="31177" y="7444"/>
                  <a:pt x="24383" y="11627"/>
                  <a:pt x="18644" y="16916"/>
                </a:cubicBezTo>
                <a:cubicBezTo>
                  <a:pt x="12894" y="22200"/>
                  <a:pt x="8305" y="28538"/>
                  <a:pt x="4994" y="35755"/>
                </a:cubicBezTo>
                <a:cubicBezTo>
                  <a:pt x="1677" y="42983"/>
                  <a:pt x="0" y="51005"/>
                  <a:pt x="0" y="59594"/>
                </a:cubicBezTo>
                <a:cubicBezTo>
                  <a:pt x="0" y="70027"/>
                  <a:pt x="1855" y="79177"/>
                  <a:pt x="5516" y="86788"/>
                </a:cubicBezTo>
                <a:cubicBezTo>
                  <a:pt x="9177" y="94400"/>
                  <a:pt x="14044" y="100744"/>
                  <a:pt x="19972" y="105655"/>
                </a:cubicBezTo>
                <a:cubicBezTo>
                  <a:pt x="25894" y="110555"/>
                  <a:pt x="32722" y="114216"/>
                  <a:pt x="40272" y="116527"/>
                </a:cubicBezTo>
                <a:cubicBezTo>
                  <a:pt x="47783" y="118833"/>
                  <a:pt x="55522" y="120000"/>
                  <a:pt x="63266" y="120000"/>
                </a:cubicBezTo>
                <a:cubicBezTo>
                  <a:pt x="68600" y="120000"/>
                  <a:pt x="73983" y="119300"/>
                  <a:pt x="79261" y="117933"/>
                </a:cubicBezTo>
                <a:cubicBezTo>
                  <a:pt x="84522" y="116561"/>
                  <a:pt x="89600" y="114577"/>
                  <a:pt x="94350" y="112050"/>
                </a:cubicBezTo>
                <a:cubicBezTo>
                  <a:pt x="99105" y="109516"/>
                  <a:pt x="103566" y="106400"/>
                  <a:pt x="107622" y="102772"/>
                </a:cubicBezTo>
                <a:cubicBezTo>
                  <a:pt x="111688" y="99138"/>
                  <a:pt x="115161" y="95055"/>
                  <a:pt x="117955" y="90644"/>
                </a:cubicBezTo>
                <a:lnTo>
                  <a:pt x="118950" y="89072"/>
                </a:lnTo>
                <a:lnTo>
                  <a:pt x="112611" y="89072"/>
                </a:lnTo>
                <a:cubicBezTo>
                  <a:pt x="112611" y="89072"/>
                  <a:pt x="112305" y="89488"/>
                  <a:pt x="112305" y="89488"/>
                </a:cubicBezTo>
                <a:close/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09327" y="11302893"/>
            <a:ext cx="3882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cuihao@smail.nju.edu.cn</a:t>
            </a:r>
            <a:endParaRPr lang="zh-CN" alt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509</Words>
  <Application>Microsoft Office PowerPoint</Application>
  <PresentationFormat>自定义</PresentationFormat>
  <Paragraphs>99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Montserrat</vt:lpstr>
      <vt:lpstr>Lato</vt:lpstr>
      <vt:lpstr>Arial</vt:lpstr>
      <vt:lpstr>微软雅黑 Light</vt:lpstr>
      <vt:lpstr>Default Theme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欧美风大气排版布局PPT模板</dc:title>
  <dc:creator>YHD</dc:creator>
  <cp:lastModifiedBy>hao cui</cp:lastModifiedBy>
  <cp:revision>72</cp:revision>
  <dcterms:created xsi:type="dcterms:W3CDTF">2017-03-12T07:55:40Z</dcterms:created>
  <dcterms:modified xsi:type="dcterms:W3CDTF">2017-09-03T03:51:36Z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